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21" r:id="rId1"/>
  </p:sldMasterIdLst>
  <p:notesMasterIdLst>
    <p:notesMasterId r:id="rId28"/>
  </p:notesMasterIdLst>
  <p:handoutMasterIdLst>
    <p:handoutMasterId r:id="rId29"/>
  </p:handoutMasterIdLst>
  <p:sldIdLst>
    <p:sldId id="256" r:id="rId2"/>
    <p:sldId id="561" r:id="rId3"/>
    <p:sldId id="568" r:id="rId4"/>
    <p:sldId id="582" r:id="rId5"/>
    <p:sldId id="583" r:id="rId6"/>
    <p:sldId id="565" r:id="rId7"/>
    <p:sldId id="595" r:id="rId8"/>
    <p:sldId id="584" r:id="rId9"/>
    <p:sldId id="585" r:id="rId10"/>
    <p:sldId id="586" r:id="rId11"/>
    <p:sldId id="587" r:id="rId12"/>
    <p:sldId id="588" r:id="rId13"/>
    <p:sldId id="589" r:id="rId14"/>
    <p:sldId id="593" r:id="rId15"/>
    <p:sldId id="598" r:id="rId16"/>
    <p:sldId id="603" r:id="rId17"/>
    <p:sldId id="596" r:id="rId18"/>
    <p:sldId id="590" r:id="rId19"/>
    <p:sldId id="600" r:id="rId20"/>
    <p:sldId id="591" r:id="rId21"/>
    <p:sldId id="592" r:id="rId22"/>
    <p:sldId id="604" r:id="rId23"/>
    <p:sldId id="597" r:id="rId24"/>
    <p:sldId id="599" r:id="rId25"/>
    <p:sldId id="602" r:id="rId26"/>
    <p:sldId id="524" r:id="rId27"/>
  </p:sldIdLst>
  <p:sldSz cx="9144000" cy="6858000" type="letter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FC5845-3B7E-4E06-B82B-4760CAAC80B3}">
          <p14:sldIdLst>
            <p14:sldId id="256"/>
            <p14:sldId id="561"/>
            <p14:sldId id="568"/>
          </p14:sldIdLst>
        </p14:section>
        <p14:section name="Untitled Section" id="{01CED95E-9BD5-4DAB-838A-B57F2AB2466F}">
          <p14:sldIdLst>
            <p14:sldId id="582"/>
            <p14:sldId id="583"/>
            <p14:sldId id="565"/>
            <p14:sldId id="595"/>
            <p14:sldId id="584"/>
            <p14:sldId id="585"/>
            <p14:sldId id="586"/>
            <p14:sldId id="587"/>
            <p14:sldId id="588"/>
            <p14:sldId id="589"/>
            <p14:sldId id="593"/>
            <p14:sldId id="598"/>
            <p14:sldId id="603"/>
            <p14:sldId id="596"/>
            <p14:sldId id="590"/>
            <p14:sldId id="600"/>
            <p14:sldId id="591"/>
            <p14:sldId id="592"/>
            <p14:sldId id="604"/>
            <p14:sldId id="597"/>
            <p14:sldId id="599"/>
            <p14:sldId id="602"/>
            <p14:sldId id="524"/>
          </p14:sldIdLst>
        </p14:section>
        <p14:section name="Untitled Section" id="{DEAB3573-5E45-42EA-9C60-80C08800B45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74AA"/>
    <a:srgbClr val="FFFFFF"/>
    <a:srgbClr val="8E1129"/>
    <a:srgbClr val="CA3EA2"/>
    <a:srgbClr val="61A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575"/>
  </p:normalViewPr>
  <p:slideViewPr>
    <p:cSldViewPr>
      <p:cViewPr varScale="1">
        <p:scale>
          <a:sx n="114" d="100"/>
          <a:sy n="114" d="100"/>
        </p:scale>
        <p:origin x="144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184" y="4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RIDPFS01\SHARED\BUDGET\CY%202024\18%20ARPA\ARPA%20BUDG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Total ARPA Funds Budgeted, Spent</a:t>
            </a:r>
            <a:r>
              <a:rPr lang="en-US" b="1" baseline="0"/>
              <a:t> and Remaining as of July 1, 2023</a:t>
            </a:r>
          </a:p>
        </c:rich>
      </c:tx>
      <c:layout>
        <c:manualLayout>
          <c:xMode val="edge"/>
          <c:yMode val="edge"/>
          <c:x val="0.18880214441279947"/>
          <c:y val="1.56097544987128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'71023 chart'!$C$2:$C$4</c:f>
              <c:strCache>
                <c:ptCount val="3"/>
                <c:pt idx="0">
                  <c:v>Total Allocated</c:v>
                </c:pt>
                <c:pt idx="1">
                  <c:v>Spent</c:v>
                </c:pt>
                <c:pt idx="2">
                  <c:v>Remaining</c:v>
                </c:pt>
              </c:strCache>
            </c:strRef>
          </c:cat>
          <c:val>
            <c:numRef>
              <c:f>'71023 chart'!$D$2:$D$4</c:f>
              <c:numCache>
                <c:formatCode>_("$"* #,##0.00_);_("$"* \(#,##0.00\);_("$"* "-"??_);_(@_)</c:formatCode>
                <c:ptCount val="3"/>
                <c:pt idx="0">
                  <c:v>26387869.66</c:v>
                </c:pt>
                <c:pt idx="1">
                  <c:v>7548723.9400000013</c:v>
                </c:pt>
                <c:pt idx="2">
                  <c:v>18839145.719999999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0B-4CE2-B7E3-9D83D220C2C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00378623"/>
        <c:axId val="252692191"/>
      </c:barChart>
      <c:catAx>
        <c:axId val="1000378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692191"/>
        <c:crosses val="autoZero"/>
        <c:auto val="1"/>
        <c:lblAlgn val="ctr"/>
        <c:lblOffset val="100"/>
        <c:noMultiLvlLbl val="0"/>
      </c:catAx>
      <c:valAx>
        <c:axId val="252692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378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Total ARPA Allocated Funds by Top 5 Priorities </a:t>
            </a:r>
            <a:endParaRPr lang="en-US" sz="1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 Rock Island Stakeholders</a:t>
            </a:r>
            <a:endParaRPr lang="en-US" sz="1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1.4492753623188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ED-4BB8-857A-2F0016181C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Sheet1!$F$1:$F$5</c:f>
              <c:strCache>
                <c:ptCount val="5"/>
                <c:pt idx="0">
                  <c:v>Infrastructure</c:v>
                </c:pt>
                <c:pt idx="1">
                  <c:v>Parks/Recreation/Greenspace/Neighborhoods</c:v>
                </c:pt>
                <c:pt idx="2">
                  <c:v>Assistance to businesses</c:v>
                </c:pt>
                <c:pt idx="3">
                  <c:v>Public Safety/Law Enforcement Technology</c:v>
                </c:pt>
                <c:pt idx="4">
                  <c:v>Mental Health </c:v>
                </c:pt>
              </c:strCache>
            </c:strRef>
          </c:cat>
          <c:val>
            <c:numRef>
              <c:f>Sheet1!$G$1:$G$5</c:f>
              <c:numCache>
                <c:formatCode>_(* #,##0.00_);_(* \(#,##0.00\);_(* "-"??_);_(@_)</c:formatCode>
                <c:ptCount val="5"/>
                <c:pt idx="0">
                  <c:v>14033709.84</c:v>
                </c:pt>
                <c:pt idx="1">
                  <c:v>2909934.94</c:v>
                </c:pt>
                <c:pt idx="2">
                  <c:v>1250000</c:v>
                </c:pt>
                <c:pt idx="3">
                  <c:v>3399051.18</c:v>
                </c:pt>
                <c:pt idx="4">
                  <c:v>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ED-4BB8-857A-2F0016181C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1113536"/>
        <c:axId val="423231728"/>
      </c:barChart>
      <c:catAx>
        <c:axId val="43111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231728"/>
        <c:crosses val="autoZero"/>
        <c:auto val="1"/>
        <c:lblAlgn val="ctr"/>
        <c:lblOffset val="100"/>
        <c:noMultiLvlLbl val="0"/>
      </c:catAx>
      <c:valAx>
        <c:axId val="42323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11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F758A1-9D36-0B40-ACCB-EE9C095AFD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1C08D3-C27F-D843-AF08-A35BD68674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3BBBA70-644A-3F4F-93D1-EC84E58C31EE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876FE-DD84-0C42-8C20-3AAECB3FD0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215D2-99E3-8F4A-AF16-5A7C7A607B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3F25F6-991D-094E-8E4E-781A0C3AA4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78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B7ABF5A-9844-8B45-AF7D-BC284D8F8D00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EE099B-81FC-3D4C-94D3-76ABFDBE92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80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D8082-450F-4051-8231-AC2A7D6F9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57CFE-8A4F-4587-B99D-E95AB2BF1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BCF8B-73CB-4D80-B043-498E47C0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35156-3E0E-4BC9-A537-3FBE21E0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C2882-39FB-4A74-BDFB-567AA1FDA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37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1A7D1-43D8-4D25-A9A9-3D6A7B03A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32DED8-3DF1-48E2-9C41-7274F43F5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E15A0-A6E9-4F3C-9A42-792F1DF95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4E16E-95A8-4F35-AC5F-47BCBB047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07087-25F5-4180-A628-B0CBA144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2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42963-2514-4CB1-8E61-D906E762AD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80F6C0-5535-48F6-80D0-C0F8BFD4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6276B-89BD-4350-849F-D9EA8494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2350A-057F-4E8B-B41C-CB75612A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643B8-C9CB-429F-A41E-65D38175F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5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47B99-3CED-4C44-8098-7EF199D7E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7A8AD-8CA3-48F2-8FCA-A07F3E61C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2951A-2B8E-4013-AD0D-04393F88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4366A-42E0-4468-83B2-E322FA96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E0016-B97A-4D15-9D68-7AC63979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81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F89B3-AA07-46F7-AEB4-AA0D2B785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3843D-C35D-4B54-89D4-AB679C7A1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3CCC6-FAC6-4258-A3CC-1F6523B55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E0DFE-F207-4740-967E-35EA360E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E7DBA-1F58-4C54-9941-BB2ABEAC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72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C82B1-05A7-40DC-B232-C7A0F03A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C465C-80CA-4074-A9DF-9AF622843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875804-AB54-4122-93BA-51AE907A9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83AD5-5F15-4A95-92DA-200D8C7D8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AEFCA-9A02-4274-A0BD-49244B7A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9F05B-8424-465C-9FB6-15D1A185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8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ABD0-9078-48A3-849B-748845527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1F0EB-1450-4A75-BA33-24F7CA2A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688E2-22CC-4B42-A53E-983351B51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B19F79-AD49-43CF-8D92-8E11DCD76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730DAE-F8C5-42EA-92ED-797D9D533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0B0727-2231-4BC8-935D-EF8B898A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86DFB7-368A-4753-9815-67C04649E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831F1C-3A96-4382-8CF0-F7C0AC36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19195-A7E3-42AA-95BB-59C9D0769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68341E-2482-4B92-8B85-417284A2B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766DA6-89AD-4EB8-9F91-93BA638BB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EC9B5B-0A79-4223-9B65-A5308124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70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4633D-2D8A-4C7A-964C-B51439E20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02E5B4-F44D-4015-82D5-9D5D1A55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74355-3F97-4674-BE9D-7D822319D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09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356B2-210B-431D-A0AD-7C3E72B44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A77B-51E8-4121-8485-5DCE7ED96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10122-D50E-4D24-A7B6-CBA9A0D8B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3BA94-7324-462C-85EE-5052F7FDE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C79A8-8C99-4D44-99A8-E91D741A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53BC3-283D-4804-80B2-6A143963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5D903-9920-4D22-B906-87C5B2B27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3FFC46-2C5A-4CA7-8066-76E37E45B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90475-49A6-4EC3-A671-EEBAC44B2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5C85F-3D37-4790-A8D7-149628EBA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49C6B-84C8-44D9-AB94-55F9822D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A241D-63A7-413A-92DA-17E406B9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2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72759-071B-482E-B3D8-B69CFDD6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32772-91FF-429A-B0A7-3944405D4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D2B68-9A46-4BD0-AB07-DCF5DA4B0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066B6-2CA7-4512-A106-10CF6F956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521D5-1C45-4A0A-B9B5-0BD88BC3F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7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l.facebook.com/l.php?u=https%3A%2F%2Fforms.gle%2FJvHytrRSShHA9VYk8%3Ffbclid%3DIwAR2bdV2t1lgKgEvxY5iaCAPOgOwubuepNeHqpeiU5npyK-5iq6E1fgaHr7Y&amp;h=AT2os-6WdaNBM0_B-RltPdpfZUWFtK11C6moC4Dw_KVakS-CTiBvTbVU-qqlVcKjQS0l34FuXTG1FTy0wLKPBnPnmFqm4lwJHrv3EpgiwMUknHzXleu1MY8b8MPAtbJ9&amp;__tn__=-UK-R&amp;c%5b0%5d=AT3SmuE2AF4azKfEjlZ33NRbr5fZ8jhJgX6TIGTw-bzHO2nTt0iO3lBtbyMTqGqUoguoVeYYB0lEeMu4G7ySGxEJBNLaJToaTeV3qRjcqmDfifVNRMFJm9CzxKDDp6cO23d6_7mFnq7CgUCz_b-Ngt0b4N3eXD_R1iktmzTM3eqjLIjqaMFPnE6E0yuaWvnDGrcYCOu6IIG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5494" y="2209800"/>
            <a:ext cx="8633012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>
                <a:latin typeface="TarzanaNarrowBold" pitchFamily="18" charset="0"/>
              </a:rPr>
              <a:t>Americ</a:t>
            </a:r>
            <a:r>
              <a:rPr lang="en-US" sz="4800" b="1" dirty="0">
                <a:latin typeface="TarzanaNarrowBold" pitchFamily="18" charset="0"/>
              </a:rPr>
              <a:t>a</a:t>
            </a:r>
            <a:r>
              <a:rPr lang="en-US" sz="4800" dirty="0">
                <a:latin typeface="TarzanaNarrowBold" pitchFamily="18" charset="0"/>
              </a:rPr>
              <a:t>n Rescue Plan Act (ARPA) </a:t>
            </a:r>
          </a:p>
          <a:p>
            <a:pPr algn="ctr"/>
            <a:r>
              <a:rPr lang="en-US" sz="4000" dirty="0">
                <a:latin typeface="TarzanaNarrowBold" pitchFamily="18" charset="0"/>
              </a:rPr>
              <a:t>Update</a:t>
            </a:r>
          </a:p>
          <a:p>
            <a:pPr algn="ctr"/>
            <a:r>
              <a:rPr lang="en-US" sz="4000" dirty="0">
                <a:latin typeface="TarzanaNarrowBold" pitchFamily="18" charset="0"/>
              </a:rPr>
              <a:t>July 10,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4D54C-D030-4F31-9E63-31F210C74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685801"/>
            <a:ext cx="1941688" cy="1219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Dashboard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9918BA-BA28-45D6-A30F-2B1D4AB06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00200"/>
            <a:ext cx="7886700" cy="33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89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Dashboard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B979405-1FDD-4D91-9174-4E709EE59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524000"/>
            <a:ext cx="7651143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23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Dashboard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77A648-D71C-4845-8C00-A71C6224D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057400"/>
            <a:ext cx="7419475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21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Dashboard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A70D46E-4D50-4C36-A4A5-6D2C45559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383" y="1905000"/>
            <a:ext cx="8818217" cy="37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19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Project Updates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14CE57-3DE9-4186-B70C-F4CDAB2B1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0"/>
            <a:ext cx="7981950" cy="472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Assistance to Businesses – Grow Rock Island Together (GRIT) Program and Property Enhancement Program (PEP)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017BE4-7018-4958-B96C-B9DB2B0E8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61" y="2209800"/>
            <a:ext cx="7757889" cy="3766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62950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Project Updates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14CE57-3DE9-4186-B70C-F4CDAB2B1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957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Infrastructure Projects – Downtown Rock Island (restricted funds)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C8140F-E557-407B-9078-D64E77020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97757"/>
            <a:ext cx="4770822" cy="2687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724F80-A9F7-49F4-8A78-7E5C86FF4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415682"/>
            <a:ext cx="3909448" cy="22023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7556E2-D189-47F7-8721-28879E858657}"/>
              </a:ext>
            </a:extLst>
          </p:cNvPr>
          <p:cNvSpPr/>
          <p:nvPr/>
        </p:nvSpPr>
        <p:spPr>
          <a:xfrm>
            <a:off x="255814" y="5516844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Segoe UI Historic" panose="020B0502040204020203" pitchFamily="34" charset="0"/>
                <a:hlinkClick r:id="rId4"/>
              </a:rPr>
              <a:t>https://forms.gle/JvHytrRSShHA9VYk8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CE7FCE-F9B0-48C3-8EED-4D901581D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470" y="1595579"/>
            <a:ext cx="4073205" cy="26875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B9F309-AE75-42A7-944A-225338E5F79C}"/>
              </a:ext>
            </a:extLst>
          </p:cNvPr>
          <p:cNvSpPr txBox="1"/>
          <p:nvPr/>
        </p:nvSpPr>
        <p:spPr>
          <a:xfrm>
            <a:off x="223157" y="4663877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Take the Survey! </a:t>
            </a:r>
          </a:p>
        </p:txBody>
      </p:sp>
    </p:spTree>
    <p:extLst>
      <p:ext uri="{BB962C8B-B14F-4D97-AF65-F5344CB8AC3E}">
        <p14:creationId xmlns:p14="http://schemas.microsoft.com/office/powerpoint/2010/main" val="3261161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Project Updates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14CE57-3DE9-4186-B70C-F4CDAB2B1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0033"/>
            <a:ext cx="9144000" cy="4957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Public Safety/Law Enforcement Technology – City Camera Network Expansion and License Plate Readers (restricted funds) </a:t>
            </a:r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402BC-B890-4A6D-BA3F-26027241A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3" y="2219068"/>
            <a:ext cx="4165600" cy="3419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D15599-5143-405B-A043-BB6497F0F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031" y="2219068"/>
            <a:ext cx="4800600" cy="341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51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Focus Group Updates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14CE57-3DE9-4186-B70C-F4CDAB2B1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0"/>
            <a:ext cx="7981950" cy="472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Focus Groups (fall 2022)</a:t>
            </a:r>
          </a:p>
          <a:p>
            <a:pPr marL="0" indent="0">
              <a:buNone/>
            </a:pPr>
            <a:r>
              <a:rPr lang="en-US" sz="2000" b="1" i="1" u="sng" dirty="0"/>
              <a:t>Mental Health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Follow-up with Ald. Hurt forthcoming 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i="1" u="sng" dirty="0"/>
              <a:t>Homelessness</a:t>
            </a:r>
            <a:r>
              <a:rPr lang="en-US" sz="2000" b="1" dirty="0"/>
              <a:t>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Follow-up with Ald. Swanson forthcoming</a:t>
            </a:r>
          </a:p>
          <a:p>
            <a:pPr marL="0" indent="0">
              <a:buNone/>
            </a:pPr>
            <a:r>
              <a:rPr lang="en-US" sz="2000" b="1" dirty="0"/>
              <a:t> </a:t>
            </a:r>
          </a:p>
          <a:p>
            <a:pPr marL="0" indent="0">
              <a:buNone/>
            </a:pPr>
            <a:r>
              <a:rPr lang="en-US" sz="2000" b="1" i="1" u="sng" dirty="0"/>
              <a:t>Tourism</a:t>
            </a:r>
            <a:r>
              <a:rPr lang="en-US" sz="2000" b="1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Ald. Gilbert and Parker, City Manager and ARPA Manager met with Visit Quad Cities (RFP)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Waiting for new Economic Development Director before proceeding  further </a:t>
            </a:r>
          </a:p>
        </p:txBody>
      </p:sp>
    </p:spTree>
    <p:extLst>
      <p:ext uri="{BB962C8B-B14F-4D97-AF65-F5344CB8AC3E}">
        <p14:creationId xmlns:p14="http://schemas.microsoft.com/office/powerpoint/2010/main" val="399799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Completed Projects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14CE57-3DE9-4186-B70C-F4CDAB2B1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0"/>
            <a:ext cx="7981950" cy="472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Infrastructure Projects – Downtown Parking Garage (unrestricted funds)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68CEF-F4AF-4A27-8AC9-E382AEF85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93900"/>
            <a:ext cx="4587691" cy="316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D44ABA-66F4-4EA2-B4F5-63C776F3B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3900"/>
            <a:ext cx="4493420" cy="31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16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Completed Projects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14CE57-3DE9-4186-B70C-F4CDAB2B1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0"/>
            <a:ext cx="7981950" cy="472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Infrastructure Projects – Snow Plows (unrestricted funds)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5F0C4-3707-4861-8F39-9239E6B69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2053839"/>
            <a:ext cx="589279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14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9144000" cy="990600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Overview </a:t>
            </a:r>
          </a:p>
        </p:txBody>
      </p:sp>
      <p:pic>
        <p:nvPicPr>
          <p:cNvPr id="4" name="Picture 12" descr="https://lh5.googleusercontent.com/2TJQ57iUp5E9WifA4NKMUNbvDlItmuFcJPFVKhkGs7HearqvQucDDntfMJmQnGhwd16jkxKo_n7OG6rfClZ9hB6F3K_o_D-CWGs7qovo-GKSYJDeCqkxGkgxjmeUuN2L4uKkbwiQ">
            <a:extLst>
              <a:ext uri="{FF2B5EF4-FFF2-40B4-BE49-F238E27FC236}">
                <a16:creationId xmlns:a16="http://schemas.microsoft.com/office/drawing/2014/main" id="{D80CA565-F462-4D88-A65E-BEAD5AF70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277171"/>
            <a:ext cx="1752600" cy="34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E7E19F-3274-4F1B-8BD9-392FEF221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2103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/>
          </a:p>
          <a:p>
            <a:pPr marL="685800" lvl="2" indent="0">
              <a:buNone/>
            </a:pPr>
            <a:endParaRPr lang="en-US" sz="2800" b="1" dirty="0"/>
          </a:p>
          <a:p>
            <a:pPr lvl="2"/>
            <a:r>
              <a:rPr lang="en-US" sz="2800" b="1" dirty="0"/>
              <a:t>ARPA Refresh</a:t>
            </a:r>
          </a:p>
          <a:p>
            <a:pPr lvl="2"/>
            <a:endParaRPr lang="en-US" sz="2800" b="1" dirty="0"/>
          </a:p>
          <a:p>
            <a:pPr lvl="2"/>
            <a:r>
              <a:rPr lang="en-US" sz="2800" b="1" dirty="0"/>
              <a:t>Budget Update (Restricted and Unrestricted)</a:t>
            </a:r>
          </a:p>
          <a:p>
            <a:pPr lvl="2"/>
            <a:endParaRPr lang="en-US" sz="2800" b="1" dirty="0"/>
          </a:p>
          <a:p>
            <a:pPr lvl="2"/>
            <a:r>
              <a:rPr lang="en-US" sz="2800" b="1" dirty="0"/>
              <a:t>ARPA Projects Overview</a:t>
            </a:r>
          </a:p>
          <a:p>
            <a:pPr lvl="2"/>
            <a:endParaRPr lang="en-US" sz="2800" b="1" dirty="0"/>
          </a:p>
          <a:p>
            <a:pPr lvl="2"/>
            <a:r>
              <a:rPr lang="en-US" sz="2800" b="1" dirty="0"/>
              <a:t>Leveraging/Grants </a:t>
            </a:r>
          </a:p>
          <a:p>
            <a:pPr lvl="2"/>
            <a:endParaRPr lang="en-US" sz="2800" b="1" dirty="0"/>
          </a:p>
          <a:p>
            <a:pPr marL="685800" lvl="2" indent="0">
              <a:buNone/>
            </a:pPr>
            <a:endParaRPr lang="en-US" sz="2800" b="1" dirty="0"/>
          </a:p>
          <a:p>
            <a:pPr marL="685800" lvl="2" indent="0">
              <a:buNone/>
            </a:pPr>
            <a:endParaRPr lang="en-US" sz="2800" b="1" dirty="0"/>
          </a:p>
          <a:p>
            <a:pPr lvl="2"/>
            <a:endParaRPr lang="en-US" sz="28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342900" lvl="1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28868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6"/>
            <a:ext cx="9144000" cy="952286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Completed Projects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08E8892-99DA-403B-B9B5-038433EE1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1941" y="4072079"/>
            <a:ext cx="3367278" cy="27859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7A3882-56BD-493A-9F6F-1186B2DE5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056" y="1458200"/>
            <a:ext cx="2939143" cy="2411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86AB74-8E92-4CF0-A1DA-874233619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25" y="1498864"/>
            <a:ext cx="3755861" cy="23727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CF5F5B-8127-4B9D-A200-4AD5F04AC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26" y="3983250"/>
            <a:ext cx="3755861" cy="2819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CF2940-1364-4A70-A9BA-D286867D737F}"/>
              </a:ext>
            </a:extLst>
          </p:cNvPr>
          <p:cNvSpPr txBox="1"/>
          <p:nvPr/>
        </p:nvSpPr>
        <p:spPr>
          <a:xfrm>
            <a:off x="-76200" y="1014013"/>
            <a:ext cx="9220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        </a:t>
            </a:r>
            <a:r>
              <a:rPr lang="en-US" sz="1600" b="1" dirty="0"/>
              <a:t>Parks/Recreation/Greenspace/Neighborhoods: </a:t>
            </a:r>
            <a:r>
              <a:rPr lang="en-US" sz="1600" b="1" dirty="0" err="1"/>
              <a:t>Hauberg</a:t>
            </a:r>
            <a:r>
              <a:rPr lang="en-US" sz="1600" b="1" dirty="0"/>
              <a:t> Estate Carriage House – ARPA restricted funds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05382D-9714-4BEF-B3F9-460E48A3CA6C}"/>
              </a:ext>
            </a:extLst>
          </p:cNvPr>
          <p:cNvSpPr txBox="1"/>
          <p:nvPr/>
        </p:nvSpPr>
        <p:spPr>
          <a:xfrm>
            <a:off x="5574980" y="3812905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513939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6"/>
            <a:ext cx="9144000" cy="952286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Completed Projects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93C48C-2A39-48FB-B333-F5D0CCE67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8382000" cy="5033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Parks/Recreation/Greenspace/Neighborhoods: </a:t>
            </a:r>
            <a:r>
              <a:rPr lang="en-US" sz="2400" b="1" dirty="0" err="1"/>
              <a:t>Denkmann</a:t>
            </a:r>
            <a:r>
              <a:rPr lang="en-US" sz="2400" b="1" dirty="0"/>
              <a:t> Park – ARPA restricted funds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7223C-19C5-4FFF-9CD8-2C07464E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6" y="2667000"/>
            <a:ext cx="4445727" cy="3409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0D243A-829D-4ACE-AA5A-A6D475411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074" y="1676400"/>
            <a:ext cx="4419600" cy="34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29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6"/>
            <a:ext cx="9144000" cy="952286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Completed Projects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93C48C-2A39-48FB-B333-F5D0CCE67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5033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Public Safety: Ambulances and Extrication Equipment (restricted funds)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6FA49-09E1-4BE4-BBA2-8E583A13B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8" y="1981200"/>
            <a:ext cx="5486400" cy="426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D6979D-64C2-457A-A75C-7FC280847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524000"/>
            <a:ext cx="332504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42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6"/>
            <a:ext cx="9144000" cy="952286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Completed Projects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93C48C-2A39-48FB-B333-F5D0CCE67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31" y="1295400"/>
            <a:ext cx="9027571" cy="4881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Parks/Recreation/Greenspace/Neighborhoods: Highland Springs Clubhouse– ARPA restricted funds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881B89-F90D-4296-A38A-8871B48D2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1" y="2362200"/>
            <a:ext cx="4407469" cy="33056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630427-C858-42E0-985C-AA4157667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269" y="2370907"/>
            <a:ext cx="4403634" cy="330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99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6"/>
            <a:ext cx="9144000" cy="952286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Completed Projects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93C48C-2A39-48FB-B333-F5D0CCE67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31" y="1295400"/>
            <a:ext cx="9027571" cy="4881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Parks/Recreation/Greenspace/Neighborhoods: Watts Midtown Library– ARPA restricted funds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68BD6-C13B-4261-86CA-E3496D54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1" y="2514600"/>
            <a:ext cx="8686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35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6"/>
            <a:ext cx="9144000" cy="952286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Leveraging ARPA Funds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93C48C-2A39-48FB-B333-F5D0CCE67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14" y="961812"/>
            <a:ext cx="9027571" cy="5886662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Public Private Partnerships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i="1" dirty="0"/>
              <a:t>Watts – Midtown Library</a:t>
            </a:r>
            <a:r>
              <a:rPr lang="en-US" i="1" dirty="0"/>
              <a:t>: </a:t>
            </a:r>
            <a:r>
              <a:rPr lang="en-US" dirty="0"/>
              <a:t>Rock Island Public Library, Library Foundation, YMCA, City of Rock Island and other funding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i="1" dirty="0"/>
              <a:t>Douglas Park: </a:t>
            </a:r>
            <a:r>
              <a:rPr lang="en-US" dirty="0"/>
              <a:t>Rock Island Parks &amp; Recreation, Friends of Douglas Park, T-Mobile Grant, City of Rock Island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i="1" dirty="0" err="1"/>
              <a:t>Hauberg</a:t>
            </a:r>
            <a:r>
              <a:rPr lang="en-US" b="1" i="1" dirty="0"/>
              <a:t> Estate Carriage House: </a:t>
            </a:r>
            <a:r>
              <a:rPr lang="en-US" dirty="0"/>
              <a:t>Rock Island Parks &amp; Recreation, Friends of </a:t>
            </a:r>
            <a:r>
              <a:rPr lang="en-US" dirty="0" err="1"/>
              <a:t>Hauberg</a:t>
            </a:r>
            <a:r>
              <a:rPr lang="en-US" dirty="0"/>
              <a:t>, CDBG Funds, City of Rock Island</a:t>
            </a:r>
          </a:p>
          <a:p>
            <a:pPr marL="3429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b="1" u="sng" dirty="0"/>
              <a:t>Leveraging Funds with Grants and Donations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i="1" dirty="0" err="1"/>
              <a:t>Denkmann</a:t>
            </a:r>
            <a:r>
              <a:rPr lang="en-US" b="1" i="1" dirty="0"/>
              <a:t> Park: </a:t>
            </a:r>
            <a:r>
              <a:rPr lang="en-US" dirty="0"/>
              <a:t>ARPA funds and HUD funds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i="1" dirty="0"/>
              <a:t>Highland Springs: </a:t>
            </a:r>
            <a:r>
              <a:rPr lang="en-US" dirty="0"/>
              <a:t>ARPA funds and donations and financing from First Tee of the Quad Cities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i="1" dirty="0"/>
              <a:t>Mel McKay Pickleball Courts</a:t>
            </a:r>
            <a:r>
              <a:rPr lang="en-US" dirty="0"/>
              <a:t>: ARPA funds and Open Space Land Acquisition and Development Grant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i="1" dirty="0"/>
              <a:t>Downtown Rock Island: </a:t>
            </a:r>
            <a:r>
              <a:rPr lang="en-US" dirty="0"/>
              <a:t>ARPA funds, Downtown TIF funds, private donation, state grants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i="1" dirty="0"/>
              <a:t>Downtown Parking Structure: </a:t>
            </a:r>
            <a:r>
              <a:rPr lang="en-US" dirty="0"/>
              <a:t>ARPA funds and Downtown TIF funds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i="1" dirty="0"/>
              <a:t>Augustana College and the City of Rock Island Lead project: </a:t>
            </a:r>
            <a:r>
              <a:rPr lang="en-US" dirty="0"/>
              <a:t>State grant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i="1" dirty="0"/>
              <a:t>Backup Generators – Water Treatment Plant: </a:t>
            </a:r>
            <a:r>
              <a:rPr lang="en-US" dirty="0"/>
              <a:t>Waiting on grant award notification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5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FCEF-524F-4250-8BCB-BD441B99A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468437"/>
          </a:xfrm>
        </p:spPr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95F162-0622-410D-B729-BACF50F666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Discussion &amp; Questions </a:t>
            </a:r>
          </a:p>
        </p:txBody>
      </p:sp>
    </p:spTree>
    <p:extLst>
      <p:ext uri="{BB962C8B-B14F-4D97-AF65-F5344CB8AC3E}">
        <p14:creationId xmlns:p14="http://schemas.microsoft.com/office/powerpoint/2010/main" val="4279658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Refresh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24627C-357F-4B50-891F-0C9711AB6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295400"/>
            <a:ext cx="8215312" cy="4800600"/>
          </a:xfrm>
        </p:spPr>
        <p:txBody>
          <a:bodyPr/>
          <a:lstStyle/>
          <a:p>
            <a:endParaRPr lang="en-US" sz="16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City of Rock Island received $26.5 million in ARPA funding.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 vs. Unrestricted (revenue replacement)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Roads are not considered eligible under U.S. Treasury guidelines.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June 2022, the City Council adopted 5 ARPA Guiding Principles.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July 2022, the City of Rock Island initiated an ARPA survey.  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354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981075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Budget Restricted Funds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F64F50F6-DCB7-4C64-A388-9AB0A5BE0ED9}"/>
              </a:ext>
            </a:extLst>
          </p:cNvPr>
          <p:cNvCxnSpPr/>
          <p:nvPr/>
        </p:nvCxnSpPr>
        <p:spPr>
          <a:xfrm rot="5400000" flipH="1" flipV="1">
            <a:off x="4419600" y="152400"/>
            <a:ext cx="12700" cy="12700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4FDA009-2098-48D0-AA5D-F84E150FD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12128"/>
              </p:ext>
            </p:extLst>
          </p:nvPr>
        </p:nvGraphicFramePr>
        <p:xfrm>
          <a:off x="76200" y="1133475"/>
          <a:ext cx="8991599" cy="5715000"/>
        </p:xfrm>
        <a:graphic>
          <a:graphicData uri="http://schemas.openxmlformats.org/drawingml/2006/table">
            <a:tbl>
              <a:tblPr firstRow="1" firstCol="1" bandRow="1"/>
              <a:tblGrid>
                <a:gridCol w="3345711">
                  <a:extLst>
                    <a:ext uri="{9D8B030D-6E8A-4147-A177-3AD203B41FA5}">
                      <a16:colId xmlns:a16="http://schemas.microsoft.com/office/drawing/2014/main" val="1128397139"/>
                    </a:ext>
                  </a:extLst>
                </a:gridCol>
                <a:gridCol w="836428">
                  <a:extLst>
                    <a:ext uri="{9D8B030D-6E8A-4147-A177-3AD203B41FA5}">
                      <a16:colId xmlns:a16="http://schemas.microsoft.com/office/drawing/2014/main" val="3252600906"/>
                    </a:ext>
                  </a:extLst>
                </a:gridCol>
                <a:gridCol w="1045534">
                  <a:extLst>
                    <a:ext uri="{9D8B030D-6E8A-4147-A177-3AD203B41FA5}">
                      <a16:colId xmlns:a16="http://schemas.microsoft.com/office/drawing/2014/main" val="2983490102"/>
                    </a:ext>
                  </a:extLst>
                </a:gridCol>
                <a:gridCol w="1097812">
                  <a:extLst>
                    <a:ext uri="{9D8B030D-6E8A-4147-A177-3AD203B41FA5}">
                      <a16:colId xmlns:a16="http://schemas.microsoft.com/office/drawing/2014/main" val="4023406708"/>
                    </a:ext>
                  </a:extLst>
                </a:gridCol>
                <a:gridCol w="836428">
                  <a:extLst>
                    <a:ext uri="{9D8B030D-6E8A-4147-A177-3AD203B41FA5}">
                      <a16:colId xmlns:a16="http://schemas.microsoft.com/office/drawing/2014/main" val="352988094"/>
                    </a:ext>
                  </a:extLst>
                </a:gridCol>
                <a:gridCol w="1829686">
                  <a:extLst>
                    <a:ext uri="{9D8B030D-6E8A-4147-A177-3AD203B41FA5}">
                      <a16:colId xmlns:a16="http://schemas.microsoft.com/office/drawing/2014/main" val="581004666"/>
                    </a:ext>
                  </a:extLst>
                </a:gridCol>
              </a:tblGrid>
              <a:tr h="3329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Project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Dept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Total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ACTUAL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Remaining $ as 7/5/23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Project Status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203596"/>
                  </a:ext>
                </a:extLst>
              </a:tr>
              <a:tr h="1525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ARPA Program Manager (includes fringe benefits and pension)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General Admin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238,575.62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238,575.62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N/A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In progress (ends 12/31/24)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464328"/>
                  </a:ext>
                </a:extLst>
              </a:tr>
              <a:tr h="1424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Communication Specialist (includes fringe benefits and pension)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General Admin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209,098.33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209,098.33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N/A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In progress (ends 12/31/24)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5658641"/>
                  </a:ext>
                </a:extLst>
              </a:tr>
              <a:tr h="1431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Downtown RI Project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City-wide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2,500,000.00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2,500,000.00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2,500,000.00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Engineering and Design Started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143817"/>
                  </a:ext>
                </a:extLst>
              </a:tr>
              <a:tr h="1877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ARPA Survey expenses and other materials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General Admin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$7,751.70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$7,751.70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       -  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Complete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711722"/>
                  </a:ext>
                </a:extLst>
              </a:tr>
              <a:tr h="2125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Augustana Slough Sewer Replacement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Public Works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400,000.00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400,000.00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400,000.00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Not Started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599795"/>
                  </a:ext>
                </a:extLst>
              </a:tr>
              <a:tr h="1778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Broadband Fiber Optic Infrastructure Expansion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300,000.00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300,000.00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300,000.00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Started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981822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Hauberg Estate Carriage House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Parks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250,000.00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254,967.47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       -  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Complete 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406720"/>
                  </a:ext>
                </a:extLst>
              </a:tr>
              <a:tr h="1629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Advanced Metering Infrastructure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Public Works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1,500,000.00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1,500,000.00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1,500,000.00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In progress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187206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Watts/Midtown Library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Library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500,000.00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500,000.00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       -  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Complete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757309"/>
                  </a:ext>
                </a:extLst>
              </a:tr>
              <a:tr h="1424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Fleet Replacement (Fire ambulances)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Public Works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891,590.18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869,199.00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       -  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Complete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9738855"/>
                  </a:ext>
                </a:extLst>
              </a:tr>
              <a:tr h="1629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Denkmann Park Basketball Resurfacing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Parks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100,000.00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104,967.47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       -  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Complete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11293"/>
                  </a:ext>
                </a:extLst>
              </a:tr>
              <a:tr h="1778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STEAM Lab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MLK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100,000.00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100,000.00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100,000.00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Not Started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027901"/>
                  </a:ext>
                </a:extLst>
              </a:tr>
              <a:tr h="1926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Replace Weather Sirens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Fire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58,000.00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58,771.00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       -  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Complete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350479"/>
                  </a:ext>
                </a:extLst>
              </a:tr>
              <a:tr h="1424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Mill Street Anaerobic Digester Rehab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Public Works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1,400,000.00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1,400,000.00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1,400,000.00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No Started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6763870"/>
                  </a:ext>
                </a:extLst>
              </a:tr>
              <a:tr h="1651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Video Recording System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45,000.00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45,000.00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7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Not Started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895466"/>
                  </a:ext>
                </a:extLst>
              </a:tr>
              <a:tr h="2125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SW Treatment Plant Influent Pump Station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Public Works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2,650,000.00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2,650,000.00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2,492,188.31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In progress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7073326"/>
                  </a:ext>
                </a:extLst>
              </a:tr>
              <a:tr h="1877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Backup Generators - water treatment plant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Public Works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500,000.00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500,000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500,000.00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N/A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576915"/>
                  </a:ext>
                </a:extLst>
              </a:tr>
              <a:tr h="1926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Station Alerting System - New P25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Fire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200,000.00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200,000.00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200,000.00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No Started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606453"/>
                  </a:ext>
                </a:extLst>
              </a:tr>
              <a:tr h="1877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West End Initiative - Revitalization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MLK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50,000.00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100,000.00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96,956.95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In progress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228762"/>
                  </a:ext>
                </a:extLst>
              </a:tr>
              <a:tr h="1431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City Camera Network System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Police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250,000.00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250,000.00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243,147.17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In progress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059185"/>
                  </a:ext>
                </a:extLst>
              </a:tr>
              <a:tr h="1728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Emergency Services Radio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Police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1,072,000.00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1,072,000.00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1,072,000.00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Not Started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234795"/>
                  </a:ext>
                </a:extLst>
              </a:tr>
              <a:tr h="1877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Housing Rehabilitation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250,000.00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250,000.00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140,287.00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In progress - Land Bank Complete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9634966"/>
                  </a:ext>
                </a:extLst>
              </a:tr>
              <a:tr h="1431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Extrication Equipment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Fire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112,000.00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107,495.87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       -  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Complete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555371"/>
                  </a:ext>
                </a:extLst>
              </a:tr>
              <a:tr h="1424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Mel McKay Pickleball Courts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Parks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300,000.00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300,000.00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300,000.00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Not Started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363511"/>
                  </a:ext>
                </a:extLst>
              </a:tr>
              <a:tr h="1728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License Plate Reader Lease/Shot spotter - 3 years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Police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225,000.00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225,000.00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173,000.00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In progress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853559"/>
                  </a:ext>
                </a:extLst>
              </a:tr>
              <a:tr h="1424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Public Safety - 3 years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General Admin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300,000.00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300,000.00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300,000.00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Not Started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223944"/>
                  </a:ext>
                </a:extLst>
              </a:tr>
              <a:tr h="1629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Police Hiring/ Retention/ Recruitment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Police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250,000.00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250,000.00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177,000.00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In progress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503500"/>
                  </a:ext>
                </a:extLst>
              </a:tr>
              <a:tr h="2026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RIFAC Repairs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Parks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750,000.00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750,000.00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721,350.00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       In progress (engineering complete)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665457"/>
                  </a:ext>
                </a:extLst>
              </a:tr>
              <a:tr h="1424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Highland  Springs Clubhouse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Parks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600,000.00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600,000.00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       -  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Complete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60119"/>
                  </a:ext>
                </a:extLst>
              </a:tr>
              <a:tr h="1481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Demolitions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250,000.00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250,000.00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250,000.00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Not Started 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698541"/>
                  </a:ext>
                </a:extLst>
              </a:tr>
              <a:tr h="1481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Douglas Park Lighting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Parks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200,000.00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196,924.00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3,076.00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Complete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069370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700" b="1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TOTAL:</a:t>
                      </a: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</a:t>
                      </a: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16,459,015.83 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$16,489,750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9" marR="45559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612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196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904875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Unrestricted Funds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F64F50F6-DCB7-4C64-A388-9AB0A5BE0ED9}"/>
              </a:ext>
            </a:extLst>
          </p:cNvPr>
          <p:cNvCxnSpPr/>
          <p:nvPr/>
        </p:nvCxnSpPr>
        <p:spPr>
          <a:xfrm rot="5400000" flipH="1" flipV="1">
            <a:off x="4419600" y="152400"/>
            <a:ext cx="12700" cy="12700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549D2F-0E60-44C6-8BAF-96AC08161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92802"/>
              </p:ext>
            </p:extLst>
          </p:nvPr>
        </p:nvGraphicFramePr>
        <p:xfrm>
          <a:off x="533400" y="1371600"/>
          <a:ext cx="7886699" cy="3731794"/>
        </p:xfrm>
        <a:graphic>
          <a:graphicData uri="http://schemas.openxmlformats.org/drawingml/2006/table">
            <a:tbl>
              <a:tblPr firstRow="1" firstCol="1" bandRow="1"/>
              <a:tblGrid>
                <a:gridCol w="1781300">
                  <a:extLst>
                    <a:ext uri="{9D8B030D-6E8A-4147-A177-3AD203B41FA5}">
                      <a16:colId xmlns:a16="http://schemas.microsoft.com/office/drawing/2014/main" val="792771744"/>
                    </a:ext>
                  </a:extLst>
                </a:gridCol>
                <a:gridCol w="878114">
                  <a:extLst>
                    <a:ext uri="{9D8B030D-6E8A-4147-A177-3AD203B41FA5}">
                      <a16:colId xmlns:a16="http://schemas.microsoft.com/office/drawing/2014/main" val="13981995"/>
                    </a:ext>
                  </a:extLst>
                </a:gridCol>
                <a:gridCol w="1195891">
                  <a:extLst>
                    <a:ext uri="{9D8B030D-6E8A-4147-A177-3AD203B41FA5}">
                      <a16:colId xmlns:a16="http://schemas.microsoft.com/office/drawing/2014/main" val="2334550776"/>
                    </a:ext>
                  </a:extLst>
                </a:gridCol>
                <a:gridCol w="1494426">
                  <a:extLst>
                    <a:ext uri="{9D8B030D-6E8A-4147-A177-3AD203B41FA5}">
                      <a16:colId xmlns:a16="http://schemas.microsoft.com/office/drawing/2014/main" val="438623186"/>
                    </a:ext>
                  </a:extLst>
                </a:gridCol>
                <a:gridCol w="2536968">
                  <a:extLst>
                    <a:ext uri="{9D8B030D-6E8A-4147-A177-3AD203B41FA5}">
                      <a16:colId xmlns:a16="http://schemas.microsoft.com/office/drawing/2014/main" val="2016435413"/>
                    </a:ext>
                  </a:extLst>
                </a:gridCol>
              </a:tblGrid>
              <a:tr h="323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Project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Dept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Requested $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Remaining $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Project Status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078439"/>
                  </a:ext>
                </a:extLst>
              </a:tr>
              <a:tr h="2874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City Software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City-wide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2,250,000.00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2,214,291.00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 progress (anticipated completion 2025)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377797"/>
                  </a:ext>
                </a:extLst>
              </a:tr>
              <a:tr h="201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Rock Island Parkway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Public Works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    333,709.84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                     -  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Complete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070114"/>
                  </a:ext>
                </a:extLst>
              </a:tr>
              <a:tr h="4069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Parking Garage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Public Works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1,200,000.00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    110,931.46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Complete (invoices still pending)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928033"/>
                  </a:ext>
                </a:extLst>
              </a:tr>
              <a:tr h="2303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Fleet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Public Works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    608,409.82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                     -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Complete (on order)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61785"/>
                  </a:ext>
                </a:extLst>
              </a:tr>
              <a:tr h="151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Sunset Marina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Public Works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1,000,000.00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    690,700.00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 progress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754825"/>
                  </a:ext>
                </a:extLst>
              </a:tr>
              <a:tr h="1749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Road Repairs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Public Works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1,000,000.00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1,000,000.00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Not started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667633"/>
                  </a:ext>
                </a:extLst>
              </a:tr>
              <a:tr h="3411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Assistance to Businesses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General Admin/CED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    750,000.00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    750,000.00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 progress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09546"/>
                  </a:ext>
                </a:extLst>
              </a:tr>
              <a:tr h="2985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Infill Housing and New Housing Incentives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CED/General Admin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    500,000.00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    500,000.00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Not started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49378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City - Lost Revenue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Finance/ General Admin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1,000,000.00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    383,000.00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 progress (tourism entities, West End, Employee bonuses)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02853"/>
                  </a:ext>
                </a:extLst>
              </a:tr>
              <a:tr h="1749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Mental Health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General Admin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    250,000.00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    250,000.00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Not started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2245844"/>
                  </a:ext>
                </a:extLst>
              </a:tr>
              <a:tr h="1749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Aid to Tourism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General Admin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    250,000.00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    250,000.00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Not started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36033"/>
                  </a:ext>
                </a:extLst>
              </a:tr>
              <a:tr h="1749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Homelessness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General Admin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    250,000.00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    250,000.00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 started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074121"/>
                  </a:ext>
                </a:extLst>
              </a:tr>
              <a:tr h="1749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City Hall Renovations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General Admin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                     -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                     -  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Recommended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758393"/>
                  </a:ext>
                </a:extLst>
              </a:tr>
              <a:tr h="3236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Façade Improvement Program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    500,000.00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    450,000.00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 progress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72" marR="62972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12230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E2FF95D-488B-431E-96B9-7015880EBF3D}"/>
              </a:ext>
            </a:extLst>
          </p:cNvPr>
          <p:cNvSpPr/>
          <p:nvPr/>
        </p:nvSpPr>
        <p:spPr>
          <a:xfrm>
            <a:off x="3048000" y="5103394"/>
            <a:ext cx="1600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latin typeface="Calibri" panose="020F0502020204030204" pitchFamily="34" charset="0"/>
                <a:ea typeface="Times New Roman" panose="02020603050405020304" pitchFamily="18" charset="0"/>
              </a:rPr>
              <a:t>    $</a:t>
            </a:r>
            <a:r>
              <a:rPr lang="en-US" sz="1100" b="1" u="sng" dirty="0">
                <a:latin typeface="Calibri" panose="020F0502020204030204" pitchFamily="34" charset="0"/>
                <a:ea typeface="Times New Roman" panose="02020603050405020304" pitchFamily="18" charset="0"/>
              </a:rPr>
              <a:t>9,892,119.66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68691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Dashboard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6C79CA7-E0B2-41B8-889F-A634338A56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434025"/>
              </p:ext>
            </p:extLst>
          </p:nvPr>
        </p:nvGraphicFramePr>
        <p:xfrm>
          <a:off x="457200" y="1295400"/>
          <a:ext cx="8058150" cy="4881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2230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ARPA DASHBOARD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90C0146-D3DF-4C4C-906A-551DDBD3AB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5928175"/>
              </p:ext>
            </p:extLst>
          </p:nvPr>
        </p:nvGraphicFramePr>
        <p:xfrm>
          <a:off x="457200" y="1409700"/>
          <a:ext cx="8381999" cy="438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2288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Dashboard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135D6E-642D-4E1D-9D0C-8AFD7DD7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76400"/>
            <a:ext cx="8134350" cy="50292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05E3627-04B2-4ACC-8FAE-3E5A6288A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498073"/>
              </p:ext>
            </p:extLst>
          </p:nvPr>
        </p:nvGraphicFramePr>
        <p:xfrm>
          <a:off x="457200" y="1752600"/>
          <a:ext cx="8058150" cy="39623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9852">
                  <a:extLst>
                    <a:ext uri="{9D8B030D-6E8A-4147-A177-3AD203B41FA5}">
                      <a16:colId xmlns:a16="http://schemas.microsoft.com/office/drawing/2014/main" val="2250730495"/>
                    </a:ext>
                  </a:extLst>
                </a:gridCol>
                <a:gridCol w="2228298">
                  <a:extLst>
                    <a:ext uri="{9D8B030D-6E8A-4147-A177-3AD203B41FA5}">
                      <a16:colId xmlns:a16="http://schemas.microsoft.com/office/drawing/2014/main" val="2673976183"/>
                    </a:ext>
                  </a:extLst>
                </a:gridCol>
              </a:tblGrid>
              <a:tr h="275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sng" strike="noStrike" dirty="0">
                          <a:effectLst/>
                        </a:rPr>
                        <a:t>Infrastructure Category (No. 1 on Survey)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             Amount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1434458"/>
                  </a:ext>
                </a:extLst>
              </a:tr>
              <a:tr h="275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City Software (unrestricted)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2,250,000.00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4781137"/>
                  </a:ext>
                </a:extLst>
              </a:tr>
              <a:tr h="275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Rock Island Parkway (unrestricted)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333,709.84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0563663"/>
                  </a:ext>
                </a:extLst>
              </a:tr>
              <a:tr h="275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Parking Garage (unrestricted)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1,200,000.00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7541991"/>
                  </a:ext>
                </a:extLst>
              </a:tr>
              <a:tr h="275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Repairs (unrestricted)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1,000,000.00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3158288"/>
                  </a:ext>
                </a:extLst>
              </a:tr>
              <a:tr h="275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Downtown RI Project (restricted)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2,500,000.00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1473888"/>
                  </a:ext>
                </a:extLst>
              </a:tr>
              <a:tr h="27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Augustana Slough Sewer Replacement (restricted)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   400,000.00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6919493"/>
                  </a:ext>
                </a:extLst>
              </a:tr>
              <a:tr h="3213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Broadband Fiber Optic Infrastructure Expansion (restricted)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300,000.00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4394927"/>
                  </a:ext>
                </a:extLst>
              </a:tr>
              <a:tr h="275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Advanced Metering Infrastructure (restricted)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1,500,000.00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0535836"/>
                  </a:ext>
                </a:extLst>
              </a:tr>
              <a:tr h="275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Mill Street Anaerobic Digester Rehab (restricted)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1,400,000.00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3477598"/>
                  </a:ext>
                </a:extLst>
              </a:tr>
              <a:tr h="3429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SW Treatment Plant Influent Pump Station (restricted)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$       2,650,000.00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305337"/>
                  </a:ext>
                </a:extLst>
              </a:tr>
              <a:tr h="27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Backup Generators - water treatment plant (restricted) (possible grant)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500,000.00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959184"/>
                  </a:ext>
                </a:extLst>
              </a:tr>
              <a:tr h="275154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1136182"/>
                  </a:ext>
                </a:extLst>
              </a:tr>
              <a:tr h="275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Total: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 $    14,033,709.84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5825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9914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E29CE5A0-CB51-47A7-9F97-989FD1E2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141799"/>
          </a:xfrm>
          <a:prstGeom prst="rect">
            <a:avLst/>
          </a:prstGeom>
          <a:solidFill>
            <a:srgbClr val="005596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ARPA Dashboard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99C71C1-F484-4574-8FBA-38FC79DEE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752600"/>
            <a:ext cx="7547502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05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57261</TotalTime>
  <Words>1430</Words>
  <Application>Microsoft Office PowerPoint</Application>
  <PresentationFormat>Letter Paper (8.5x11 in)</PresentationFormat>
  <Paragraphs>395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Segoe UI Emoji</vt:lpstr>
      <vt:lpstr>Segoe UI Historic</vt:lpstr>
      <vt:lpstr>TarzanaNarrowBold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Miles D. Brainard</dc:creator>
  <cp:lastModifiedBy>Samantha J. Gange</cp:lastModifiedBy>
  <cp:revision>489</cp:revision>
  <cp:lastPrinted>2022-08-24T22:12:55Z</cp:lastPrinted>
  <dcterms:created xsi:type="dcterms:W3CDTF">2006-08-16T00:00:00Z</dcterms:created>
  <dcterms:modified xsi:type="dcterms:W3CDTF">2023-07-10T18:17:32Z</dcterms:modified>
</cp:coreProperties>
</file>